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5" r:id="rId3"/>
    <p:sldId id="257" r:id="rId4"/>
    <p:sldId id="259" r:id="rId5"/>
    <p:sldId id="276" r:id="rId6"/>
    <p:sldId id="286" r:id="rId7"/>
    <p:sldId id="287" r:id="rId8"/>
    <p:sldId id="261" r:id="rId9"/>
    <p:sldId id="258" r:id="rId10"/>
    <p:sldId id="277" r:id="rId11"/>
    <p:sldId id="278" r:id="rId12"/>
    <p:sldId id="280" r:id="rId13"/>
    <p:sldId id="283" r:id="rId14"/>
    <p:sldId id="281" r:id="rId15"/>
    <p:sldId id="285" r:id="rId16"/>
    <p:sldId id="282" r:id="rId17"/>
    <p:sldId id="284" r:id="rId18"/>
    <p:sldId id="266" r:id="rId19"/>
    <p:sldId id="279" r:id="rId20"/>
    <p:sldId id="260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4" r:id="rId30"/>
  </p:sldIdLst>
  <p:sldSz cx="9144000" cy="5143500" type="screen16x9"/>
  <p:notesSz cx="6858000" cy="9144000"/>
  <p:embeddedFontLst>
    <p:embeddedFont>
      <p:font typeface="Oswa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3"/>
    <p:restoredTop sz="78738"/>
  </p:normalViewPr>
  <p:slideViewPr>
    <p:cSldViewPr snapToGrid="0">
      <p:cViewPr>
        <p:scale>
          <a:sx n="128" d="100"/>
          <a:sy n="128" d="100"/>
        </p:scale>
        <p:origin x="-48" y="22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400" b="0" i="0" u="none" strike="noStrike" kern="1200" spc="0" baseline="0">
                <a:solidFill>
                  <a:srgbClr val="3B5998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Prozentualer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Absoluter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Umsatz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just">
              <a:defRPr sz="1400">
                <a:solidFill>
                  <a:srgbClr val="3B5998"/>
                </a:solidFill>
              </a:defRPr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(Länder ab 1%)</a:t>
            </a:r>
          </a:p>
        </c:rich>
      </c:tx>
      <c:layout>
        <c:manualLayout>
          <c:xMode val="edge"/>
          <c:yMode val="edge"/>
          <c:x val="3.8824616672170041E-2"/>
          <c:y val="3.32490423083154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spc="0" baseline="0">
              <a:solidFill>
                <a:srgbClr val="3B5998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3B59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5"/>
              <c:layout>
                <c:manualLayout>
                  <c:x val="9.6776282952514853E-3"/>
                  <c:y val="3.174220552508766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45BB-0147-A852-B1E568CCAF80}"/>
                </c:ext>
              </c:extLst>
            </c:dLbl>
            <c:dLbl>
              <c:idx val="7"/>
              <c:layout>
                <c:manualLayout>
                  <c:x val="-3.8710513181005941E-2"/>
                  <c:y val="7.05382345001949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Wir unterstellen, dass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Deutschland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und </a:t>
            </a:r>
            <a:r>
              <a:rPr lang="de" sz="1200" b="1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National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Aufträge am meisten Umsatz generiert.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Jedoch sieht man in der nächsten F</a:t>
            </a:r>
            <a:r>
              <a:rPr lang="de-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de" sz="1200" dirty="0" err="1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lie</a:t>
            </a:r>
            <a:r>
              <a:rPr lang="de" sz="1200" dirty="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, dass die Marge eher auf International Aufträge liegt.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Weit mehr Einzelaufträge und Kontraktaufträge insgesamt auf Nationaler Ebene und im Export. (linke Abbildung)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67788A"/>
                </a:solidFill>
                <a:highlight>
                  <a:srgbClr val="FFFFFF"/>
                </a:highlight>
              </a:rPr>
              <a:t>Jedoch liegt die Marge eher in Export und International Bereich. (rechte Abbildung)</a:t>
            </a:r>
            <a:endParaRPr sz="11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813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sz="1200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171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  <a:highlight>
                  <a:srgbClr val="FFFFFF"/>
                </a:highlight>
              </a:rPr>
              <a:t>319.903 Gesamtumsatz in </a:t>
            </a:r>
            <a:r>
              <a:rPr lang="de-DE" sz="18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2018-01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effectLst/>
              </a:rPr>
              <a:t>3.954.006 </a:t>
            </a:r>
            <a:r>
              <a:rPr lang="de-DE" sz="1800" dirty="0">
                <a:effectLst/>
                <a:highlight>
                  <a:srgbClr val="FFFFFF"/>
                </a:highlight>
              </a:rPr>
              <a:t>Gesamtumsatz in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2020-12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Prozent = (</a:t>
            </a:r>
            <a:r>
              <a:rPr lang="de-DE" sz="3200" dirty="0">
                <a:effectLst/>
                <a:highlight>
                  <a:srgbClr val="FFFFFF"/>
                </a:highlight>
              </a:rPr>
              <a:t>3.954.006 / 319.903) = </a:t>
            </a:r>
            <a:r>
              <a:rPr lang="de-DE" sz="32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  <a:sym typeface="Arial"/>
              </a:rPr>
              <a:t>12,36%</a:t>
            </a:r>
            <a:br>
              <a:rPr lang="de-DE" sz="1800" dirty="0"/>
            </a:br>
            <a:br>
              <a:rPr lang="de-DE" sz="1800" dirty="0">
                <a:highlight>
                  <a:srgbClr val="FFFFFF"/>
                </a:highlight>
              </a:rPr>
            </a:b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809602"/>
              </p:ext>
            </p:extLst>
          </p:nvPr>
        </p:nvGraphicFramePr>
        <p:xfrm>
          <a:off x="311700" y="1126066"/>
          <a:ext cx="3936915" cy="36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220AB79-D46F-CC44-A78E-053DF111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65" y="1248194"/>
            <a:ext cx="4972298" cy="306732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64CC00-AB97-D942-BE31-342970742AA4}"/>
              </a:ext>
            </a:extLst>
          </p:cNvPr>
          <p:cNvSpPr/>
          <p:nvPr/>
        </p:nvSpPr>
        <p:spPr>
          <a:xfrm>
            <a:off x="4924244" y="465259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Legende und Achsen Größere Schrift,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 Balken näher </a:t>
            </a:r>
            <a:r>
              <a:rPr lang="de-DE" dirty="0" err="1">
                <a:highlight>
                  <a:srgbClr val="FFFF00"/>
                </a:highlight>
              </a:rPr>
              <a:t>zsm</a:t>
            </a:r>
            <a:r>
              <a:rPr lang="de-DE" dirty="0">
                <a:highlight>
                  <a:srgbClr val="FFFF00"/>
                </a:highlight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A71AC-2EAE-B84C-92EA-AA5C6075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7" y="1277851"/>
            <a:ext cx="4393660" cy="27816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6DAD43-E327-BE47-B572-4B2A632B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9" y="1277851"/>
            <a:ext cx="4443721" cy="274125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8BADDC-2EF6-BE42-8AF5-48185F66726F}"/>
              </a:ext>
            </a:extLst>
          </p:cNvPr>
          <p:cNvSpPr/>
          <p:nvPr/>
        </p:nvSpPr>
        <p:spPr>
          <a:xfrm>
            <a:off x="5208307" y="4343380"/>
            <a:ext cx="3541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#TODO: 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Überschrift in „Lane Domain“ ändern</a:t>
            </a:r>
          </a:p>
          <a:p>
            <a:pPr marL="139700">
              <a:buSzPts val="1400"/>
              <a:defRPr/>
            </a:pPr>
            <a:r>
              <a:rPr lang="de-DE" dirty="0">
                <a:highlight>
                  <a:srgbClr val="FFFF00"/>
                </a:highlight>
              </a:rPr>
              <a:t>- Weniger Abstand zwischen den Balken</a:t>
            </a:r>
          </a:p>
        </p:txBody>
      </p:sp>
    </p:spTree>
    <p:extLst>
      <p:ext uri="{BB962C8B-B14F-4D97-AF65-F5344CB8AC3E}">
        <p14:creationId xmlns:p14="http://schemas.microsoft.com/office/powerpoint/2010/main" val="15202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DCB9BB-99D0-804A-9982-3FE1AFC6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00" y="1370751"/>
            <a:ext cx="5105419" cy="31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0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0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0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0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2830" y="510075"/>
            <a:ext cx="824592" cy="824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7BAF48-5450-3E46-A75A-1E044BEA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0" y="1446268"/>
            <a:ext cx="5657416" cy="3493454"/>
          </a:xfrm>
          <a:prstGeom prst="rect">
            <a:avLst/>
          </a:prstGeom>
        </p:spPr>
      </p:pic>
      <p:sp>
        <p:nvSpPr>
          <p:cNvPr id="109" name="Google Shape;109;p15"/>
          <p:cNvSpPr/>
          <p:nvPr/>
        </p:nvSpPr>
        <p:spPr>
          <a:xfrm rot="19783262">
            <a:off x="888565" y="2710806"/>
            <a:ext cx="3866975" cy="151667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196317" y="2318039"/>
            <a:ext cx="8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12,36%</a:t>
            </a:r>
            <a:endParaRPr sz="1600" dirty="0"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Microsoft Macintosh PowerPoint</Application>
  <PresentationFormat>Bildschirmpräsentation (16:9)</PresentationFormat>
  <Paragraphs>375</Paragraphs>
  <Slides>29</Slides>
  <Notes>29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</vt:lpstr>
      <vt:lpstr>Visuelle Exploration</vt:lpstr>
      <vt:lpstr>Visuelle Exploration</vt:lpstr>
      <vt:lpstr>Datenbereinigung</vt:lpstr>
      <vt:lpstr>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63</cp:revision>
  <dcterms:modified xsi:type="dcterms:W3CDTF">2021-02-15T11:23:59Z</dcterms:modified>
</cp:coreProperties>
</file>